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097280" y="2011680"/>
            <a:ext cx="137160" cy="2926080"/>
          </a:xfrm>
          <a:prstGeom prst="rect">
            <a:avLst/>
          </a:prstGeom>
          <a:solidFill>
            <a:srgbClr val="2DD4B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463040" y="1828800"/>
            <a:ext cx="9601200" cy="3200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600" b="1">
                <a:solidFill>
                  <a:srgbClr val="FFFFFF"/>
                </a:solidFill>
              </a:defRPr>
            </a:pPr>
            <a:r>
              <a:t>361 Otonom E-Defter &amp; Vergi Denetim Merkezi</a:t>
            </a:r>
          </a:p>
          <a:p>
            <a:pPr>
              <a:spcBef>
                <a:spcPts val="1600"/>
              </a:spcBef>
              <a:defRPr sz="1800">
                <a:solidFill>
                  <a:srgbClr val="2DD4BF"/>
                </a:solidFill>
              </a:defRPr>
            </a:pPr>
            <a:r>
              <a:t>30 Yasal Dayanaklı Kural ile Yapay Zeka Destekli Ön Denetim, Risk Analizi ve Raporlama</a:t>
            </a:r>
          </a:p>
          <a:p>
            <a:pPr>
              <a:spcBef>
                <a:spcPts val="1600"/>
              </a:spcBef>
              <a:defRPr sz="1400">
                <a:solidFill>
                  <a:srgbClr val="94A3B8"/>
                </a:solidFill>
              </a:defRPr>
            </a:pPr>
            <a:r>
              <a:t>Mali Müşavirler (SMMM), Yeminli Mali Müşavirler (YMM) ve Kurumsal Finans Yönetimi İçin Hazırlanmıştır.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1371600" y="1463040"/>
            <a:ext cx="941832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200" b="1">
                <a:solidFill>
                  <a:srgbClr val="FFFFFF"/>
                </a:solidFill>
              </a:defRPr>
            </a:pPr>
            <a:r>
              <a:t>Geleceğin Dijital Finans ve Denetim Altyapısı</a:t>
            </a:r>
          </a:p>
          <a:p>
            <a:pPr>
              <a:spcBef>
                <a:spcPts val="1400"/>
              </a:spcBef>
              <a:defRPr sz="2000" b="1">
                <a:solidFill>
                  <a:srgbClr val="2DD4BF"/>
                </a:solidFill>
              </a:defRPr>
            </a:pPr>
            <a:r>
              <a:t>100+ Müşteri · 20+ Yıl Deneyim · 200+ Kurumsal Modül</a:t>
            </a:r>
          </a:p>
          <a:p>
            <a:pPr>
              <a:spcBef>
                <a:spcPts val="2000"/>
              </a:spcBef>
              <a:defRPr sz="1600">
                <a:solidFill>
                  <a:srgbClr val="94A3B8"/>
                </a:solidFill>
              </a:defRPr>
            </a:pPr>
            <a:r>
              <a:t>361 Platformu ile şirketinizin tüm finansal süreçlerini tek bir çatı altında toplayın, vergi risklerinizi sıfırlayın.</a:t>
            </a:r>
            <a:br/>
            <a:br/>
            <a:r>
              <a:t>İletişim: info@360bir.com  |  Web: https://360bir.com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09728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 b="1">
                <a:solidFill>
                  <a:srgbClr val="2DD4BF"/>
                </a:solidFill>
              </a:defRPr>
            </a:pPr>
            <a:r>
              <a:t>361 E-DEFTER &amp; VERGİ DENETİM MERKEZİ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"/>
            <a:ext cx="9144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 b="1">
                <a:solidFill>
                  <a:srgbClr val="FFFFFF"/>
                </a:solidFill>
              </a:defRPr>
            </a:pPr>
            <a:r>
              <a:t>Geleneksel Denetim vs 361 Otonom Denetim Motoru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0" y="274320"/>
            <a:ext cx="16459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500" b="1">
                <a:solidFill>
                  <a:srgbClr val="2DD4BF"/>
                </a:solidFill>
              </a:defRPr>
            </a:pPr>
            <a:r>
              <a:t>361 PLATFORM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1371600"/>
            <a:ext cx="5120640" cy="4846320"/>
          </a:xfrm>
          <a:prstGeom prst="roundRect">
            <a:avLst/>
          </a:prstGeom>
          <a:solidFill>
            <a:srgbClr val="FEF2F2"/>
          </a:solidFill>
          <a:ln>
            <a:solidFill>
              <a:srgbClr val="FECAC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05840" y="1645920"/>
            <a:ext cx="457200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800">
                <a:solidFill>
                  <a:srgbClr val="B91C1C"/>
                </a:solidFill>
              </a:defRPr>
            </a:pPr>
            <a:r>
              <a:t>⛔ GELENEKSEL MANUEL DENETİM</a:t>
            </a:r>
          </a:p>
          <a:p>
            <a:pPr>
              <a:spcBef>
                <a:spcPts val="1000"/>
              </a:spcBef>
              <a:defRPr sz="1300">
                <a:solidFill>
                  <a:srgbClr val="334155"/>
                </a:solidFill>
              </a:defRPr>
            </a:pPr>
            <a:r>
              <a:t>• Dağınık Excel muavin ve mizan dosyalarında kaybolma</a:t>
            </a:r>
          </a:p>
          <a:p>
            <a:pPr>
              <a:spcBef>
                <a:spcPts val="1000"/>
              </a:spcBef>
              <a:defRPr sz="1300">
                <a:solidFill>
                  <a:srgbClr val="334155"/>
                </a:solidFill>
              </a:defRPr>
            </a:pPr>
            <a:r>
              <a:t>• GİB şema ve berat hatalarının geç fark edilmesi</a:t>
            </a:r>
          </a:p>
          <a:p>
            <a:pPr>
              <a:spcBef>
                <a:spcPts val="1000"/>
              </a:spcBef>
              <a:defRPr sz="1300">
                <a:solidFill>
                  <a:srgbClr val="334155"/>
                </a:solidFill>
              </a:defRPr>
            </a:pPr>
            <a:r>
              <a:t>• Kasa negatif bakiye ve adatlandırma risklerinin gözden kaçması</a:t>
            </a:r>
          </a:p>
          <a:p>
            <a:pPr>
              <a:spcBef>
                <a:spcPts val="1000"/>
              </a:spcBef>
              <a:defRPr sz="1300">
                <a:solidFill>
                  <a:srgbClr val="334155"/>
                </a:solidFill>
              </a:defRPr>
            </a:pPr>
            <a:r>
              <a:t>• Örtülü sermaye ve transfer fiyatlandırması hesaplama güçlüğü</a:t>
            </a:r>
          </a:p>
          <a:p>
            <a:pPr>
              <a:spcBef>
                <a:spcPts val="1000"/>
              </a:spcBef>
              <a:defRPr sz="1300">
                <a:solidFill>
                  <a:srgbClr val="334155"/>
                </a:solidFill>
              </a:defRPr>
            </a:pPr>
            <a:r>
              <a:t>• Manuel banka ve cari mutabakatlarında günlerce süren iş yükü</a:t>
            </a:r>
          </a:p>
          <a:p>
            <a:pPr>
              <a:spcBef>
                <a:spcPts val="1000"/>
              </a:spcBef>
              <a:defRPr sz="1300">
                <a:solidFill>
                  <a:srgbClr val="334155"/>
                </a:solidFill>
              </a:defRPr>
            </a:pPr>
            <a:r>
              <a:t>• Vergi incelemelerinde sürpriz cezalar ve faiz riskleri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371600"/>
            <a:ext cx="5212080" cy="4846320"/>
          </a:xfrm>
          <a:prstGeom prst="roundRect">
            <a:avLst/>
          </a:prstGeom>
          <a:solidFill>
            <a:srgbClr val="F0FDF4"/>
          </a:solidFill>
          <a:ln>
            <a:solidFill>
              <a:srgbClr val="BBF7D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92240" y="1645920"/>
            <a:ext cx="466344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800">
                <a:solidFill>
                  <a:srgbClr val="15803D"/>
                </a:solidFill>
              </a:defRPr>
            </a:pPr>
            <a:r>
              <a:t>✓ 361 OTONOM VERGİ DENETİM MOTORU</a:t>
            </a:r>
          </a:p>
          <a:p>
            <a:pPr>
              <a:spcBef>
                <a:spcPts val="1000"/>
              </a:spcBef>
              <a:defRPr sz="1300">
                <a:solidFill>
                  <a:srgbClr val="334155"/>
                </a:solidFill>
              </a:defRPr>
            </a:pPr>
            <a:r>
              <a:t>• 30 yasal dayanaklı kural ile otonom ön denetim taraması</a:t>
            </a:r>
          </a:p>
          <a:p>
            <a:pPr>
              <a:spcBef>
                <a:spcPts val="1000"/>
              </a:spcBef>
              <a:defRPr sz="1300">
                <a:solidFill>
                  <a:srgbClr val="334155"/>
                </a:solidFill>
              </a:defRPr>
            </a:pPr>
            <a:r>
              <a:t>• GİB XML/XSD ve SHA-256 berat hash tam teknik doğrulaması</a:t>
            </a:r>
          </a:p>
          <a:p>
            <a:pPr>
              <a:spcBef>
                <a:spcPts val="1000"/>
              </a:spcBef>
              <a:defRPr sz="1300">
                <a:solidFill>
                  <a:srgbClr val="334155"/>
                </a:solidFill>
              </a:defRPr>
            </a:pPr>
            <a:r>
              <a:t>• Otomatik 100 Kasa ve 131/331 Ortaklar adat faizi &amp; KDV hesabı</a:t>
            </a:r>
          </a:p>
          <a:p>
            <a:pPr>
              <a:spcBef>
                <a:spcPts val="1000"/>
              </a:spcBef>
              <a:defRPr sz="1300">
                <a:solidFill>
                  <a:srgbClr val="334155"/>
                </a:solidFill>
              </a:defRPr>
            </a:pPr>
            <a:r>
              <a:t>• Finansman Gider Kısıtlaması (FGK) ve VUK 298/Ç amortisman</a:t>
            </a:r>
          </a:p>
          <a:p>
            <a:pPr>
              <a:spcBef>
                <a:spcPts val="1000"/>
              </a:spcBef>
              <a:defRPr sz="1300">
                <a:solidFill>
                  <a:srgbClr val="334155"/>
                </a:solidFill>
              </a:defRPr>
            </a:pPr>
            <a:r>
              <a:t>• Form Ba-Bs mutabakatı ve ters bakiye veren hesap kontrolü</a:t>
            </a:r>
          </a:p>
          <a:p>
            <a:pPr>
              <a:spcBef>
                <a:spcPts val="1000"/>
              </a:spcBef>
              <a:defRPr sz="1300">
                <a:solidFill>
                  <a:srgbClr val="334155"/>
                </a:solidFill>
              </a:defRPr>
            </a:pPr>
            <a:r>
              <a:t>• Yapay Zeka Vergi Copilotu (TaxAuditAgent) ile düzeltici fiş önerileri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09728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 b="1">
                <a:solidFill>
                  <a:srgbClr val="2DD4BF"/>
                </a:solidFill>
              </a:defRPr>
            </a:pPr>
            <a:r>
              <a:t>361 E-DEFTER &amp; VERGİ DENETİM MERKEZİ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"/>
            <a:ext cx="9144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 b="1">
                <a:solidFill>
                  <a:srgbClr val="FFFFFF"/>
                </a:solidFill>
              </a:defRPr>
            </a:pPr>
            <a:r>
              <a:t>Finans &amp; Denetim 360 Kokpiti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0" y="274320"/>
            <a:ext cx="16459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500" b="1">
                <a:solidFill>
                  <a:srgbClr val="2DD4BF"/>
                </a:solidFill>
              </a:defRPr>
            </a:pPr>
            <a:r>
              <a:t>361 PLATFORM</a:t>
            </a:r>
          </a:p>
        </p:txBody>
      </p:sp>
      <p:pic>
        <p:nvPicPr>
          <p:cNvPr id="6" name="Picture 5" descr="demo_scene_01_accounting_cockpi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1325880"/>
            <a:ext cx="6766560" cy="4202832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7772400" y="1325880"/>
            <a:ext cx="3749039" cy="4937760"/>
          </a:xfrm>
          <a:prstGeom prst="roundRect">
            <a:avLst/>
          </a:prstGeom>
          <a:solidFill>
            <a:srgbClr val="F8FAFC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955279" y="1554480"/>
            <a:ext cx="338328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600">
                <a:solidFill>
                  <a:srgbClr val="0F172A"/>
                </a:solidFill>
              </a:defRPr>
            </a:pPr>
            <a:r>
              <a:t>Anlık Mali Durum &amp; KPI Paneli</a:t>
            </a:r>
          </a:p>
          <a:p>
            <a:pPr>
              <a:spcBef>
                <a:spcPts val="1000"/>
              </a:spcBef>
              <a:defRPr sz="1250">
                <a:solidFill>
                  <a:srgbClr val="334155"/>
                </a:solidFill>
              </a:defRPr>
            </a:pPr>
            <a:r>
              <a:t>• Dönem Net Kârı, nakit pozisyonu ve açık işlem takibi</a:t>
            </a:r>
          </a:p>
          <a:p>
            <a:pPr>
              <a:spcBef>
                <a:spcPts val="1000"/>
              </a:spcBef>
              <a:defRPr sz="1250">
                <a:solidFill>
                  <a:srgbClr val="334155"/>
                </a:solidFill>
              </a:defRPr>
            </a:pPr>
            <a:r>
              <a:t>• Mali müşavir ve yönetim kurulu için canlı göstergeler</a:t>
            </a:r>
          </a:p>
          <a:p>
            <a:pPr>
              <a:spcBef>
                <a:spcPts val="1000"/>
              </a:spcBef>
              <a:defRPr sz="1250">
                <a:solidFill>
                  <a:srgbClr val="334155"/>
                </a:solidFill>
              </a:defRPr>
            </a:pPr>
            <a:r>
              <a:t>• Tek tıkla mizan, bilanço ve denetim menülerine geçiş</a:t>
            </a:r>
          </a:p>
          <a:p>
            <a:pPr>
              <a:spcBef>
                <a:spcPts val="1000"/>
              </a:spcBef>
              <a:defRPr sz="1250">
                <a:solidFill>
                  <a:srgbClr val="334155"/>
                </a:solidFill>
              </a:defRPr>
            </a:pPr>
            <a:r>
              <a:t>• Yetki matrisine göre filtrelenen güvenli görünüm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09728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 b="1">
                <a:solidFill>
                  <a:srgbClr val="2DD4BF"/>
                </a:solidFill>
              </a:defRPr>
            </a:pPr>
            <a:r>
              <a:t>361 E-DEFTER &amp; VERGİ DENETİM MERKEZİ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"/>
            <a:ext cx="9144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 b="1">
                <a:solidFill>
                  <a:srgbClr val="FFFFFF"/>
                </a:solidFill>
              </a:defRPr>
            </a:pPr>
            <a:r>
              <a:t>Tek Düzen Hesap Planı (TDHP 100-780)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0" y="274320"/>
            <a:ext cx="16459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500" b="1">
                <a:solidFill>
                  <a:srgbClr val="2DD4BF"/>
                </a:solidFill>
              </a:defRPr>
            </a:pPr>
            <a:r>
              <a:t>361 PLATFORM</a:t>
            </a:r>
          </a:p>
        </p:txBody>
      </p:sp>
      <p:pic>
        <p:nvPicPr>
          <p:cNvPr id="6" name="Picture 5" descr="demo_scene_02_chart_of_account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1325880"/>
            <a:ext cx="6766560" cy="4202832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7772400" y="1325880"/>
            <a:ext cx="3749039" cy="4937760"/>
          </a:xfrm>
          <a:prstGeom prst="roundRect">
            <a:avLst/>
          </a:prstGeom>
          <a:solidFill>
            <a:srgbClr val="F8FAFC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955279" y="1554480"/>
            <a:ext cx="338328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600">
                <a:solidFill>
                  <a:srgbClr val="0F172A"/>
                </a:solidFill>
              </a:defRPr>
            </a:pPr>
            <a:r>
              <a:t>Canlı Hesap ve Bakiye Yönetimi</a:t>
            </a:r>
          </a:p>
          <a:p>
            <a:pPr>
              <a:spcBef>
                <a:spcPts val="1000"/>
              </a:spcBef>
              <a:defRPr sz="1250">
                <a:solidFill>
                  <a:srgbClr val="334155"/>
                </a:solidFill>
              </a:defRPr>
            </a:pPr>
            <a:r>
              <a:t>• 100-780 tüm ana ve muavin hesap kırılımları</a:t>
            </a:r>
          </a:p>
          <a:p>
            <a:pPr>
              <a:spcBef>
                <a:spcPts val="1000"/>
              </a:spcBef>
              <a:defRPr sz="1250">
                <a:solidFill>
                  <a:srgbClr val="334155"/>
                </a:solidFill>
              </a:defRPr>
            </a:pPr>
            <a:r>
              <a:t>• Kuruşu kuruşuna canlı borç, alacak ve bakiye takibi</a:t>
            </a:r>
          </a:p>
          <a:p>
            <a:pPr>
              <a:spcBef>
                <a:spcPts val="1000"/>
              </a:spcBef>
              <a:defRPr sz="1250">
                <a:solidFill>
                  <a:srgbClr val="334155"/>
                </a:solidFill>
              </a:defRPr>
            </a:pPr>
            <a:r>
              <a:t>• Ters bakiye veren hesapların anında tespiti ve uyarısı</a:t>
            </a:r>
          </a:p>
          <a:p>
            <a:pPr>
              <a:spcBef>
                <a:spcPts val="1000"/>
              </a:spcBef>
              <a:defRPr sz="1250">
                <a:solidFill>
                  <a:srgbClr val="334155"/>
                </a:solidFill>
              </a:defRPr>
            </a:pPr>
            <a:r>
              <a:t>• VUK ve TMS standartlarında çok seviyeli hiyerarşi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09728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 b="1">
                <a:solidFill>
                  <a:srgbClr val="2DD4BF"/>
                </a:solidFill>
              </a:defRPr>
            </a:pPr>
            <a:r>
              <a:t>361 E-DEFTER &amp; VERGİ DENETİM MERKEZİ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"/>
            <a:ext cx="9144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 b="1">
                <a:solidFill>
                  <a:srgbClr val="FFFFFF"/>
                </a:solidFill>
              </a:defRPr>
            </a:pPr>
            <a:r>
              <a:t>e-Defter Yevmiye Fişleri ve Bütünlük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0" y="274320"/>
            <a:ext cx="16459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500" b="1">
                <a:solidFill>
                  <a:srgbClr val="2DD4BF"/>
                </a:solidFill>
              </a:defRPr>
            </a:pPr>
            <a:r>
              <a:t>361 PLATFORM</a:t>
            </a:r>
          </a:p>
        </p:txBody>
      </p:sp>
      <p:pic>
        <p:nvPicPr>
          <p:cNvPr id="6" name="Picture 5" descr="demo_scene_03_journal_entri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1325880"/>
            <a:ext cx="6766560" cy="4202832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7772400" y="1325880"/>
            <a:ext cx="3749039" cy="4937760"/>
          </a:xfrm>
          <a:prstGeom prst="roundRect">
            <a:avLst/>
          </a:prstGeom>
          <a:solidFill>
            <a:srgbClr val="F8FAFC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955279" y="1554480"/>
            <a:ext cx="338328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600">
                <a:solidFill>
                  <a:srgbClr val="0F172A"/>
                </a:solidFill>
              </a:defRPr>
            </a:pPr>
            <a:r>
              <a:t>GİB Standartlarında Fiş Üretimi</a:t>
            </a:r>
          </a:p>
          <a:p>
            <a:pPr>
              <a:spcBef>
                <a:spcPts val="1000"/>
              </a:spcBef>
              <a:defRPr sz="1250">
                <a:solidFill>
                  <a:srgbClr val="334155"/>
                </a:solidFill>
              </a:defRPr>
            </a:pPr>
            <a:r>
              <a:t>• Açılış, mahsup, tahsil, tediye ve kapanış kayıtları</a:t>
            </a:r>
          </a:p>
          <a:p>
            <a:pPr>
              <a:spcBef>
                <a:spcPts val="1000"/>
              </a:spcBef>
              <a:defRPr sz="1250">
                <a:solidFill>
                  <a:srgbClr val="334155"/>
                </a:solidFill>
              </a:defRPr>
            </a:pPr>
            <a:r>
              <a:t>• Madde sıra no ve tarih kronolojisi tam uyumu</a:t>
            </a:r>
          </a:p>
          <a:p>
            <a:pPr>
              <a:spcBef>
                <a:spcPts val="1000"/>
              </a:spcBef>
              <a:defRPr sz="1250">
                <a:solidFill>
                  <a:srgbClr val="334155"/>
                </a:solidFill>
              </a:defRPr>
            </a:pPr>
            <a:r>
              <a:t>• KDV mahsup ve 7/A maliyet yansıtma kapanış fişleri</a:t>
            </a:r>
          </a:p>
          <a:p>
            <a:pPr>
              <a:spcBef>
                <a:spcPts val="1000"/>
              </a:spcBef>
              <a:defRPr sz="1250">
                <a:solidFill>
                  <a:srgbClr val="334155"/>
                </a:solidFill>
              </a:defRPr>
            </a:pPr>
            <a:r>
              <a:t>• Tek tıkla e-Defter XML ve berat üretim hazırlığı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09728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 b="1">
                <a:solidFill>
                  <a:srgbClr val="2DD4BF"/>
                </a:solidFill>
              </a:defRPr>
            </a:pPr>
            <a:r>
              <a:t>361 E-DEFTER &amp; VERGİ DENETİM MERKEZİ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"/>
            <a:ext cx="9144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 b="1">
                <a:solidFill>
                  <a:srgbClr val="FFFFFF"/>
                </a:solidFill>
              </a:defRPr>
            </a:pPr>
            <a:r>
              <a:t>30 Kural ile Mevzuat Denetim Kataloğu (VUK, KVK, GVK, KDVK, TDHP)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0" y="274320"/>
            <a:ext cx="16459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500" b="1">
                <a:solidFill>
                  <a:srgbClr val="2DD4BF"/>
                </a:solidFill>
              </a:defRPr>
            </a:pPr>
            <a:r>
              <a:t>361 PLATFORM</a:t>
            </a:r>
          </a:p>
        </p:txBody>
      </p:sp>
      <p:pic>
        <p:nvPicPr>
          <p:cNvPr id="6" name="Picture 5" descr="demo_scene_04_audit_rules_catalogu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1325880"/>
            <a:ext cx="6766560" cy="4202832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7772400" y="1325880"/>
            <a:ext cx="3749039" cy="4937760"/>
          </a:xfrm>
          <a:prstGeom prst="roundRect">
            <a:avLst/>
          </a:prstGeom>
          <a:solidFill>
            <a:srgbClr val="F8FAFC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955279" y="1554480"/>
            <a:ext cx="338328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600">
                <a:solidFill>
                  <a:srgbClr val="0F172A"/>
                </a:solidFill>
              </a:defRPr>
            </a:pPr>
            <a:r>
              <a:t>12 Ana Kategoride Tam Koruma</a:t>
            </a:r>
          </a:p>
          <a:p>
            <a:pPr>
              <a:spcBef>
                <a:spcPts val="1000"/>
              </a:spcBef>
              <a:defRPr sz="1250">
                <a:solidFill>
                  <a:srgbClr val="334155"/>
                </a:solidFill>
              </a:defRPr>
            </a:pPr>
            <a:r>
              <a:t>• Kasa 7.000 TL tevsik ve negatif bakiye taraması</a:t>
            </a:r>
          </a:p>
          <a:p>
            <a:pPr>
              <a:spcBef>
                <a:spcPts val="1000"/>
              </a:spcBef>
              <a:defRPr sz="1250">
                <a:solidFill>
                  <a:srgbClr val="334155"/>
                </a:solidFill>
              </a:defRPr>
            </a:pPr>
            <a:r>
              <a:t>• 131/331 Ortaklar adat faizi ve %20 KDV hesaplama</a:t>
            </a:r>
          </a:p>
          <a:p>
            <a:pPr>
              <a:spcBef>
                <a:spcPts val="1000"/>
              </a:spcBef>
              <a:defRPr sz="1250">
                <a:solidFill>
                  <a:srgbClr val="334155"/>
                </a:solidFill>
              </a:defRPr>
            </a:pPr>
            <a:r>
              <a:t>• KDV 1-2 tevkifat oran uyumu ve matrah denetimi</a:t>
            </a:r>
          </a:p>
          <a:p>
            <a:pPr>
              <a:spcBef>
                <a:spcPts val="1000"/>
              </a:spcBef>
              <a:defRPr sz="1250">
                <a:solidFill>
                  <a:srgbClr val="334155"/>
                </a:solidFill>
              </a:defRPr>
            </a:pPr>
            <a:r>
              <a:t>• Finansman Gider Kısıtlaması (FGK) %10 KKEG türetimi</a:t>
            </a:r>
          </a:p>
          <a:p>
            <a:pPr>
              <a:spcBef>
                <a:spcPts val="1000"/>
              </a:spcBef>
              <a:defRPr sz="1250">
                <a:solidFill>
                  <a:srgbClr val="334155"/>
                </a:solidFill>
              </a:defRPr>
            </a:pPr>
            <a:r>
              <a:t>• MASAK şüpheli işlem ve nakit akış radar kontrolleri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09728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 b="1">
                <a:solidFill>
                  <a:srgbClr val="2DD4BF"/>
                </a:solidFill>
              </a:defRPr>
            </a:pPr>
            <a:r>
              <a:t>361 E-DEFTER &amp; VERGİ DENETİM MERKEZİ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"/>
            <a:ext cx="9144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 b="1">
                <a:solidFill>
                  <a:srgbClr val="FFFFFF"/>
                </a:solidFill>
              </a:defRPr>
            </a:pPr>
            <a:r>
              <a:t>Aylık Denetim Paketleri &amp; Çalışma Kağıtları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0" y="274320"/>
            <a:ext cx="16459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500" b="1">
                <a:solidFill>
                  <a:srgbClr val="2DD4BF"/>
                </a:solidFill>
              </a:defRPr>
            </a:pPr>
            <a:r>
              <a:t>361 PLATFORM</a:t>
            </a:r>
          </a:p>
        </p:txBody>
      </p:sp>
      <p:pic>
        <p:nvPicPr>
          <p:cNvPr id="6" name="Picture 5" descr="demo_scene_05_audit_checklist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1325880"/>
            <a:ext cx="6766560" cy="4202832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7772400" y="1325880"/>
            <a:ext cx="3749039" cy="4937760"/>
          </a:xfrm>
          <a:prstGeom prst="roundRect">
            <a:avLst/>
          </a:prstGeom>
          <a:solidFill>
            <a:srgbClr val="F8FAFC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955279" y="1554480"/>
            <a:ext cx="338328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600">
                <a:solidFill>
                  <a:srgbClr val="0F172A"/>
                </a:solidFill>
              </a:defRPr>
            </a:pPr>
            <a:r>
              <a:t>Disiplinli Denetim Süreç Takibi</a:t>
            </a:r>
          </a:p>
          <a:p>
            <a:pPr>
              <a:spcBef>
                <a:spcPts val="1000"/>
              </a:spcBef>
              <a:defRPr sz="1250">
                <a:solidFill>
                  <a:srgbClr val="334155"/>
                </a:solidFill>
              </a:defRPr>
            </a:pPr>
            <a:r>
              <a:t>• Her ay başında otomatik açılan denetim paketleri</a:t>
            </a:r>
          </a:p>
          <a:p>
            <a:pPr>
              <a:spcBef>
                <a:spcPts val="1000"/>
              </a:spcBef>
              <a:defRPr sz="1250">
                <a:solidFill>
                  <a:srgbClr val="334155"/>
                </a:solidFill>
              </a:defRPr>
            </a:pPr>
            <a:r>
              <a:t>• Adım adım tamamlanma yüzdeleri (%88, %100)</a:t>
            </a:r>
          </a:p>
          <a:p>
            <a:pPr>
              <a:spcBef>
                <a:spcPts val="1000"/>
              </a:spcBef>
              <a:defRPr sz="1250">
                <a:solidFill>
                  <a:srgbClr val="334155"/>
                </a:solidFill>
              </a:defRPr>
            </a:pPr>
            <a:r>
              <a:t>• Sorumlu mali müşavir ve denetçi iş bölümü</a:t>
            </a:r>
          </a:p>
          <a:p>
            <a:pPr>
              <a:spcBef>
                <a:spcPts val="1000"/>
              </a:spcBef>
              <a:defRPr sz="1250">
                <a:solidFill>
                  <a:srgbClr val="334155"/>
                </a:solidFill>
              </a:defRPr>
            </a:pPr>
            <a:r>
              <a:t>• Kurumsal hafıza ve geriye dönük denetim izi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09728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 b="1">
                <a:solidFill>
                  <a:srgbClr val="2DD4BF"/>
                </a:solidFill>
              </a:defRPr>
            </a:pPr>
            <a:r>
              <a:t>361 E-DEFTER &amp; VERGİ DENETİM MERKEZİ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"/>
            <a:ext cx="9144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 b="1">
                <a:solidFill>
                  <a:srgbClr val="FFFFFF"/>
                </a:solidFill>
              </a:defRPr>
            </a:pPr>
            <a:r>
              <a:t>Otomatik Banka ve Cari Mutabakat Merkezi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0" y="274320"/>
            <a:ext cx="16459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500" b="1">
                <a:solidFill>
                  <a:srgbClr val="2DD4BF"/>
                </a:solidFill>
              </a:defRPr>
            </a:pPr>
            <a:r>
              <a:t>361 PLATFORM</a:t>
            </a:r>
          </a:p>
        </p:txBody>
      </p:sp>
      <p:pic>
        <p:nvPicPr>
          <p:cNvPr id="6" name="Picture 5" descr="demo_scene_08_reconciliatio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1325880"/>
            <a:ext cx="6766560" cy="4202832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7772400" y="1325880"/>
            <a:ext cx="3749039" cy="4937760"/>
          </a:xfrm>
          <a:prstGeom prst="roundRect">
            <a:avLst/>
          </a:prstGeom>
          <a:solidFill>
            <a:srgbClr val="F8FAFC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955279" y="1554480"/>
            <a:ext cx="338328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600">
                <a:solidFill>
                  <a:srgbClr val="0F172A"/>
                </a:solidFill>
              </a:defRPr>
            </a:pPr>
            <a:r>
              <a:t>Mutabakat Farkını Kural Koşturarak Bulmak</a:t>
            </a:r>
          </a:p>
          <a:p>
            <a:pPr>
              <a:spcBef>
                <a:spcPts val="1000"/>
              </a:spcBef>
              <a:defRPr sz="1250">
                <a:solidFill>
                  <a:srgbClr val="334155"/>
                </a:solidFill>
              </a:defRPr>
            </a:pPr>
            <a:r>
              <a:t>• Form Ba-Bs karşı taraf tutarlarıyla mutabakat</a:t>
            </a:r>
          </a:p>
          <a:p>
            <a:pPr>
              <a:spcBef>
                <a:spcPts val="1000"/>
              </a:spcBef>
              <a:defRPr sz="1250">
                <a:solidFill>
                  <a:srgbClr val="334155"/>
                </a:solidFill>
              </a:defRPr>
            </a:pPr>
            <a:r>
              <a:t>• Bordro ile 335, SGK bildirimi ile 361 hesabı karşılaştırması</a:t>
            </a:r>
          </a:p>
          <a:p>
            <a:pPr>
              <a:spcBef>
                <a:spcPts val="1000"/>
              </a:spcBef>
              <a:defRPr sz="1250">
                <a:solidFill>
                  <a:srgbClr val="334155"/>
                </a:solidFill>
              </a:defRPr>
            </a:pPr>
            <a:r>
              <a:t>• Fark maddelerinin anında analizi ve çözümü</a:t>
            </a:r>
          </a:p>
          <a:p>
            <a:pPr>
              <a:spcBef>
                <a:spcPts val="1000"/>
              </a:spcBef>
              <a:defRPr sz="1250">
                <a:solidFill>
                  <a:srgbClr val="334155"/>
                </a:solidFill>
              </a:defRPr>
            </a:pPr>
            <a:r>
              <a:t>• Müşteri ve satıcı cari mutabakat mektupları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09728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100" b="1">
                <a:solidFill>
                  <a:srgbClr val="2DD4BF"/>
                </a:solidFill>
              </a:defRPr>
            </a:pPr>
            <a:r>
              <a:t>361 E-DEFTER &amp; VERGİ DENETİM MERKEZİ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"/>
            <a:ext cx="9144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 b="1">
                <a:solidFill>
                  <a:srgbClr val="FFFFFF"/>
                </a:solidFill>
              </a:defRPr>
            </a:pPr>
            <a:r>
              <a:t>AI Vergi Copilotu &amp; Yönetici Denetim Raporu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0" y="274320"/>
            <a:ext cx="16459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500" b="1">
                <a:solidFill>
                  <a:srgbClr val="2DD4BF"/>
                </a:solidFill>
              </a:defRPr>
            </a:pPr>
            <a:r>
              <a:t>361 PLATFORM</a:t>
            </a:r>
          </a:p>
        </p:txBody>
      </p:sp>
      <p:pic>
        <p:nvPicPr>
          <p:cNvPr id="6" name="Picture 5" descr="finans_elektronik_denetim_raporu_ren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1325880"/>
            <a:ext cx="6766560" cy="9426194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7772400" y="1325880"/>
            <a:ext cx="3749039" cy="4937760"/>
          </a:xfrm>
          <a:prstGeom prst="roundRect">
            <a:avLst/>
          </a:prstGeom>
          <a:solidFill>
            <a:srgbClr val="F8FAFC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955279" y="1554480"/>
            <a:ext cx="338328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b="1" sz="1600">
                <a:solidFill>
                  <a:srgbClr val="0F172A"/>
                </a:solidFill>
              </a:defRPr>
            </a:pPr>
            <a:r>
              <a:t>Yapay Zeka Destekli Mevzuat Kararları</a:t>
            </a:r>
          </a:p>
          <a:p>
            <a:pPr>
              <a:spcBef>
                <a:spcPts val="1000"/>
              </a:spcBef>
              <a:defRPr sz="1250">
                <a:solidFill>
                  <a:srgbClr val="334155"/>
                </a:solidFill>
              </a:defRPr>
            </a:pPr>
            <a:r>
              <a:t>• TaxAuditAgent: VUK, KVK ve TTK maddeli mevzuat yorumu</a:t>
            </a:r>
          </a:p>
          <a:p>
            <a:pPr>
              <a:spcBef>
                <a:spcPts val="1000"/>
              </a:spcBef>
              <a:defRPr sz="1250">
                <a:solidFill>
                  <a:srgbClr val="334155"/>
                </a:solidFill>
              </a:defRPr>
            </a:pPr>
            <a:r>
              <a:t>• Düzeltici muhasebe fişi önerileri ve simülasyon</a:t>
            </a:r>
          </a:p>
          <a:p>
            <a:pPr>
              <a:spcBef>
                <a:spcPts val="1000"/>
              </a:spcBef>
              <a:defRPr sz="1250">
                <a:solidFill>
                  <a:srgbClr val="334155"/>
                </a:solidFill>
              </a:defRPr>
            </a:pPr>
            <a:r>
              <a:t>• Tek tıkla indirilebilir resmi HTML / PDF Denetim Raporu</a:t>
            </a:r>
          </a:p>
          <a:p>
            <a:pPr>
              <a:spcBef>
                <a:spcPts val="1000"/>
              </a:spcBef>
              <a:defRPr sz="1250">
                <a:solidFill>
                  <a:srgbClr val="334155"/>
                </a:solidFill>
              </a:defRPr>
            </a:pPr>
            <a:r>
              <a:t>• 98.4 Mevzuat Uyum Skoru ile tam kurumsal güvence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